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notesSlides/notesSlide11.xml" ContentType="application/vnd.openxmlformats-officedocument.presentationml.notesSlide+xml"/>
  <Override PartName="/ppt/tags/tag3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64" r:id="rId2"/>
    <p:sldId id="414" r:id="rId3"/>
    <p:sldId id="457" r:id="rId4"/>
    <p:sldId id="441" r:id="rId5"/>
    <p:sldId id="356" r:id="rId6"/>
    <p:sldId id="460" r:id="rId7"/>
    <p:sldId id="458" r:id="rId8"/>
    <p:sldId id="418" r:id="rId9"/>
    <p:sldId id="443" r:id="rId10"/>
    <p:sldId id="417" r:id="rId11"/>
    <p:sldId id="459" r:id="rId12"/>
    <p:sldId id="461" r:id="rId13"/>
    <p:sldId id="462" r:id="rId14"/>
    <p:sldId id="464" r:id="rId15"/>
    <p:sldId id="465" r:id="rId16"/>
    <p:sldId id="466" r:id="rId17"/>
    <p:sldId id="444" r:id="rId18"/>
    <p:sldId id="467" r:id="rId19"/>
    <p:sldId id="452" r:id="rId20"/>
    <p:sldId id="423" r:id="rId21"/>
    <p:sldId id="469" r:id="rId22"/>
    <p:sldId id="468" r:id="rId23"/>
    <p:sldId id="265" r:id="rId24"/>
  </p:sldIdLst>
  <p:sldSz cx="12192000" cy="6858000"/>
  <p:notesSz cx="7099300" cy="10234613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757"/>
    <a:srgbClr val="E0004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45" autoAdjust="0"/>
    <p:restoredTop sz="89340" autoAdjust="0"/>
  </p:normalViewPr>
  <p:slideViewPr>
    <p:cSldViewPr snapToGrid="0">
      <p:cViewPr varScale="1">
        <p:scale>
          <a:sx n="65" d="100"/>
          <a:sy n="65" d="100"/>
        </p:scale>
        <p:origin x="54" y="96"/>
      </p:cViewPr>
      <p:guideLst>
        <p:guide orient="horz" pos="911"/>
        <p:guide pos="11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8" d="100"/>
          <a:sy n="68" d="100"/>
        </p:scale>
        <p:origin x="310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827A5DA4-0517-469B-A20E-54B75BF32207}" type="datetimeFigureOut">
              <a:rPr lang="nl-BE" smtClean="0"/>
              <a:t>20/03/2020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527E7ADA-B818-4A8D-827F-3A2F12FF408B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33970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80943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379890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90163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30286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482605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083320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064495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592689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22397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36809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52963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67105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7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6031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31830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95981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68624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10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95782" y="82726"/>
            <a:ext cx="15595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36878" y="107203"/>
            <a:ext cx="14575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372" t="19513"/>
          <a:stretch/>
        </p:blipFill>
        <p:spPr>
          <a:xfrm>
            <a:off x="-9526" y="-19051"/>
            <a:ext cx="1763161" cy="1738515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9526" y="-19051"/>
            <a:ext cx="1715039" cy="1691447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4732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896" r="18829"/>
          <a:stretch/>
        </p:blipFill>
        <p:spPr>
          <a:xfrm>
            <a:off x="8548816" y="-19050"/>
            <a:ext cx="3652709" cy="3604650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896" r="18829"/>
          <a:stretch/>
        </p:blipFill>
        <p:spPr>
          <a:xfrm>
            <a:off x="8548816" y="-19050"/>
            <a:ext cx="3652709" cy="3604650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0293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9" t="19480"/>
          <a:stretch/>
        </p:blipFill>
        <p:spPr>
          <a:xfrm>
            <a:off x="-28575" y="-38101"/>
            <a:ext cx="7146708" cy="6522167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886" t="19832" b="20078"/>
          <a:stretch/>
        </p:blipFill>
        <p:spPr>
          <a:xfrm>
            <a:off x="-19050" y="-9525"/>
            <a:ext cx="7137182" cy="4867275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  <p:sp>
        <p:nvSpPr>
          <p:cNvPr id="6" name="Tijdelijke aanduiding voor voettekst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636" t="25895"/>
          <a:stretch/>
        </p:blipFill>
        <p:spPr>
          <a:xfrm>
            <a:off x="-19050" y="-19050"/>
            <a:ext cx="1895827" cy="1665288"/>
          </a:xfrm>
          <a:prstGeom prst="rect">
            <a:avLst/>
          </a:prstGeom>
        </p:spPr>
      </p:pic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01569" y="111442"/>
            <a:ext cx="14732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06509" y="85548"/>
            <a:ext cx="15085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20/03/2020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8" r:id="rId3"/>
    <p:sldLayoutId id="2147483675" r:id="rId4"/>
    <p:sldLayoutId id="2147483666" r:id="rId5"/>
    <p:sldLayoutId id="2147483650" r:id="rId6"/>
    <p:sldLayoutId id="2147483672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3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0.png"/><Relationship Id="rId5" Type="http://schemas.openxmlformats.org/officeDocument/2006/relationships/hyperlink" Target="https://www.ugrad.cs.ubc.ca/~cs100/2016W2/exercises/apriori.html" TargetMode="External"/><Relationship Id="rId4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2666" y="3352799"/>
            <a:ext cx="5249333" cy="1493485"/>
          </a:xfrm>
        </p:spPr>
        <p:txBody>
          <a:bodyPr/>
          <a:lstStyle/>
          <a:p>
            <a:r>
              <a:rPr lang="en-US" dirty="0" smtClean="0"/>
              <a:t>Business Analytics minor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en-US" dirty="0" smtClean="0"/>
              <a:t>Week </a:t>
            </a:r>
            <a:r>
              <a:rPr lang="en-US" dirty="0" smtClean="0"/>
              <a:t>7: Association Rules</a:t>
            </a:r>
          </a:p>
          <a:p>
            <a:endParaRPr lang="en-US" sz="36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037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88"/>
    </mc:Choice>
    <mc:Fallback>
      <p:transition spd="slow" advTm="8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Confidence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Confidence is a conditional probability</a:t>
                </a:r>
              </a:p>
              <a:p>
                <a:r>
                  <a:rPr lang="en-US" dirty="0" smtClean="0"/>
                  <a:t>If A occurs, how likely is that B also occurs.</a:t>
                </a:r>
              </a:p>
              <a:p>
                <a:endParaRPr lang="en-US" dirty="0"/>
              </a:p>
              <a:p>
                <a:r>
                  <a:rPr lang="en-US" dirty="0" smtClean="0"/>
                  <a:t>Confidence(A ⇒ B) = P(B|A)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Support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b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B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Support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b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A</m:t>
                            </m:r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103" t="-2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 9"/>
          <p:cNvSpPr/>
          <p:nvPr/>
        </p:nvSpPr>
        <p:spPr>
          <a:xfrm>
            <a:off x="4659086" y="4601029"/>
            <a:ext cx="2061028" cy="1683657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>
                <a:solidFill>
                  <a:schemeClr val="tx1"/>
                </a:solidFill>
              </a:rPr>
              <a:t>Customer Buys Milk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48840" y="4601029"/>
            <a:ext cx="2135617" cy="168365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dirty="0" smtClean="0">
                <a:solidFill>
                  <a:schemeClr val="tx1"/>
                </a:solidFill>
              </a:rPr>
              <a:t>Customer Buys Eggs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75421" y="4978400"/>
            <a:ext cx="1015663" cy="105954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600" dirty="0" smtClean="0"/>
              <a:t>Customer Buys Both</a:t>
            </a:r>
            <a:endParaRPr lang="en-US" sz="1600" dirty="0"/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884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467"/>
    </mc:Choice>
    <mc:Fallback>
      <p:transition spd="slow" advTm="61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Interest indicates the influence A has on B</a:t>
            </a:r>
          </a:p>
          <a:p>
            <a:r>
              <a:rPr lang="en-US" dirty="0" smtClean="0"/>
              <a:t>If A occurs, is it more or less likely that B also occurs.</a:t>
            </a:r>
          </a:p>
          <a:p>
            <a:endParaRPr lang="en-US" dirty="0"/>
          </a:p>
          <a:p>
            <a:r>
              <a:rPr lang="en-US" dirty="0" smtClean="0"/>
              <a:t>Interest(A ⇒ B) = Confidence(B|A) – Support(B)</a:t>
            </a:r>
          </a:p>
          <a:p>
            <a:endParaRPr lang="en-US" dirty="0"/>
          </a:p>
          <a:p>
            <a:r>
              <a:rPr lang="en-US" dirty="0" smtClean="0"/>
              <a:t>If Interest = 0: A has no influence on B</a:t>
            </a:r>
          </a:p>
          <a:p>
            <a:pPr lvl="1"/>
            <a:r>
              <a:rPr lang="en-US" dirty="0" smtClean="0"/>
              <a:t>It’s just as likely for B to occur alone as it is to co-occur with A</a:t>
            </a:r>
          </a:p>
          <a:p>
            <a:r>
              <a:rPr lang="en-US" dirty="0" smtClean="0"/>
              <a:t>If Interest &gt; 0: B is more likely to occur if A occurs</a:t>
            </a:r>
          </a:p>
          <a:p>
            <a:r>
              <a:rPr lang="en-US" dirty="0" smtClean="0"/>
              <a:t>If Interest &lt; 0: B is less likely to occur if A occurs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76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920"/>
    </mc:Choice>
    <mc:Fallback>
      <p:transition spd="slow" advTm="102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000" dirty="0" err="1" smtClean="0"/>
              <a:t>Apriori</a:t>
            </a:r>
            <a:r>
              <a:rPr lang="en-US" sz="6000" dirty="0" smtClean="0"/>
              <a:t> Algorithm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000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90"/>
    </mc:Choice>
    <mc:Fallback>
      <p:transition spd="slow" advTm="15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Apriori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A step by step approach to find all frequent </a:t>
            </a:r>
            <a:r>
              <a:rPr lang="en-US" sz="2000" dirty="0" err="1" smtClean="0"/>
              <a:t>itemsets</a:t>
            </a:r>
            <a:r>
              <a:rPr lang="en-US" sz="2000" dirty="0" smtClean="0"/>
              <a:t> in a list of transactions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Find all frequent 1-itemsets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Combine all frequent 1-itemsets to find candidate 2-itemsets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Check the candidate 2-itemsets and eliminate those below the support threshold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Combine frequent 2-itemsets with matching items to identify candidate 3-itemsets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Eliminate any candidate 3-itemsets below the support threshold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Continue…</a:t>
            </a:r>
            <a:endParaRPr lang="en-US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02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795"/>
    </mc:Choice>
    <mc:Fallback>
      <p:transition spd="slow" advTm="118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Apriori</a:t>
            </a:r>
            <a:r>
              <a:rPr lang="en-US" dirty="0" smtClean="0"/>
              <a:t> Algorithm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9987" y="1825624"/>
            <a:ext cx="7135123" cy="4750153"/>
          </a:xfrm>
        </p:spPr>
        <p:txBody>
          <a:bodyPr/>
          <a:lstStyle/>
          <a:p>
            <a:r>
              <a:rPr lang="en-US" sz="2000" dirty="0" smtClean="0"/>
              <a:t>Support Threshold = 3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Find all frequent 1-itemsets: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SC({Milk}) = 5</a:t>
            </a:r>
          </a:p>
          <a:p>
            <a:pPr marL="0" indent="0">
              <a:buNone/>
            </a:pPr>
            <a:r>
              <a:rPr lang="en-US" sz="2000" dirty="0" smtClean="0"/>
              <a:t>SC({Coke}) = 5</a:t>
            </a:r>
          </a:p>
          <a:p>
            <a:pPr marL="0" indent="0">
              <a:buNone/>
            </a:pPr>
            <a:r>
              <a:rPr lang="en-US" sz="2000" dirty="0"/>
              <a:t>SC</a:t>
            </a:r>
            <a:r>
              <a:rPr lang="en-US" sz="2000" dirty="0" smtClean="0"/>
              <a:t>({Beer}) </a:t>
            </a:r>
            <a:r>
              <a:rPr lang="en-US" sz="2000" dirty="0"/>
              <a:t>= </a:t>
            </a:r>
            <a:r>
              <a:rPr lang="en-US" sz="2000" dirty="0" smtClean="0"/>
              <a:t>6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SC</a:t>
            </a:r>
            <a:r>
              <a:rPr lang="en-US" sz="2000" dirty="0" smtClean="0"/>
              <a:t>({Pepsi}) </a:t>
            </a:r>
            <a:r>
              <a:rPr lang="en-US" sz="2000" dirty="0"/>
              <a:t>= </a:t>
            </a:r>
            <a:r>
              <a:rPr lang="en-US" sz="2000" dirty="0" smtClean="0"/>
              <a:t>2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SC</a:t>
            </a:r>
            <a:r>
              <a:rPr lang="en-US" sz="2000" dirty="0" smtClean="0"/>
              <a:t>({Juice}) </a:t>
            </a:r>
            <a:r>
              <a:rPr lang="en-US" sz="2000" dirty="0"/>
              <a:t>= </a:t>
            </a:r>
            <a:r>
              <a:rPr lang="en-US" sz="2000" dirty="0" smtClean="0"/>
              <a:t>4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556874"/>
              </p:ext>
            </p:extLst>
          </p:nvPr>
        </p:nvGraphicFramePr>
        <p:xfrm>
          <a:off x="379594" y="2660079"/>
          <a:ext cx="4131733" cy="333756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626533">
                  <a:extLst>
                    <a:ext uri="{9D8B030D-6E8A-4147-A177-3AD203B41FA5}">
                      <a16:colId xmlns:a16="http://schemas.microsoft.com/office/drawing/2014/main" val="356152170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275032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105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Coke,</a:t>
                      </a:r>
                      <a:r>
                        <a:rPr lang="en-US" baseline="0" dirty="0" smtClean="0"/>
                        <a:t>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713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</a:t>
                      </a:r>
                      <a:r>
                        <a:rPr lang="en-US" baseline="0" dirty="0" smtClean="0"/>
                        <a:t>,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518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Pepsi,</a:t>
                      </a:r>
                      <a:r>
                        <a:rPr lang="en-US" baseline="0" dirty="0" smtClean="0"/>
                        <a:t>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06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Coke,</a:t>
                      </a:r>
                      <a:r>
                        <a:rPr lang="en-US" baseline="0" dirty="0" smtClean="0"/>
                        <a:t> Beer, Juice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Pepsi,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150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Coke,</a:t>
                      </a:r>
                      <a:r>
                        <a:rPr lang="en-US" baseline="0" dirty="0" smtClean="0"/>
                        <a:t>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270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Milk, Coke, Beer,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6242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Beer, Coke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183707"/>
                  </a:ext>
                </a:extLst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4689987" y="4026310"/>
            <a:ext cx="216801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3755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99"/>
    </mc:Choice>
    <mc:Fallback>
      <p:transition spd="slow" advTm="47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59977" y="4088785"/>
            <a:ext cx="6096000" cy="24263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SC({</a:t>
            </a:r>
            <a:r>
              <a:rPr lang="en-US" sz="2000" dirty="0">
                <a:solidFill>
                  <a:schemeClr val="bg1"/>
                </a:solidFill>
              </a:rPr>
              <a:t>Milk, Coke}) =</a:t>
            </a:r>
            <a:r>
              <a:rPr lang="en-US" sz="2000" dirty="0">
                <a:solidFill>
                  <a:srgbClr val="002757"/>
                </a:solidFill>
              </a:rPr>
              <a:t> </a:t>
            </a:r>
            <a:r>
              <a:rPr lang="en-US" sz="2000" dirty="0" smtClean="0">
                <a:solidFill>
                  <a:srgbClr val="002757"/>
                </a:solidFill>
              </a:rPr>
              <a:t>2</a:t>
            </a:r>
            <a:endParaRPr lang="en-US" sz="2000" dirty="0">
              <a:solidFill>
                <a:srgbClr val="002757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</a:pPr>
            <a:r>
              <a:rPr lang="en-US" sz="2000" dirty="0">
                <a:solidFill>
                  <a:schemeClr val="bg1"/>
                </a:solidFill>
              </a:rPr>
              <a:t>SC(Milk, Beer}) = </a:t>
            </a:r>
            <a:r>
              <a:rPr lang="en-US" sz="2000" dirty="0">
                <a:solidFill>
                  <a:srgbClr val="002757"/>
                </a:solidFill>
              </a:rPr>
              <a:t>4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</a:pPr>
            <a:r>
              <a:rPr lang="en-US" sz="2000" dirty="0">
                <a:solidFill>
                  <a:schemeClr val="bg1"/>
                </a:solidFill>
              </a:rPr>
              <a:t>SC(Milk, Juice}) = </a:t>
            </a:r>
            <a:r>
              <a:rPr lang="en-US" sz="2000" dirty="0" smtClean="0">
                <a:solidFill>
                  <a:srgbClr val="002757"/>
                </a:solidFill>
              </a:rPr>
              <a:t>2</a:t>
            </a:r>
            <a:endParaRPr lang="en-US" sz="2000" dirty="0">
              <a:solidFill>
                <a:srgbClr val="002757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</a:pPr>
            <a:r>
              <a:rPr lang="en-US" sz="2000" dirty="0">
                <a:solidFill>
                  <a:schemeClr val="bg1"/>
                </a:solidFill>
              </a:rPr>
              <a:t>SC(Coke, Beer}) = </a:t>
            </a:r>
            <a:r>
              <a:rPr lang="en-US" sz="2000" dirty="0" smtClean="0">
                <a:solidFill>
                  <a:srgbClr val="002757"/>
                </a:solidFill>
              </a:rPr>
              <a:t>4</a:t>
            </a:r>
            <a:endParaRPr lang="en-US" sz="2000" dirty="0">
              <a:solidFill>
                <a:srgbClr val="002757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</a:pPr>
            <a:r>
              <a:rPr lang="en-US" sz="2000" dirty="0">
                <a:solidFill>
                  <a:schemeClr val="bg1"/>
                </a:solidFill>
              </a:rPr>
              <a:t>SC(Coke, Juice}) = </a:t>
            </a:r>
            <a:r>
              <a:rPr lang="en-US" sz="2000" dirty="0" smtClean="0">
                <a:solidFill>
                  <a:srgbClr val="002757"/>
                </a:solidFill>
              </a:rPr>
              <a:t>3</a:t>
            </a:r>
            <a:endParaRPr lang="en-US" sz="2000" dirty="0">
              <a:solidFill>
                <a:srgbClr val="002757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</a:pPr>
            <a:r>
              <a:rPr lang="en-US" sz="2000" dirty="0">
                <a:solidFill>
                  <a:schemeClr val="bg1"/>
                </a:solidFill>
              </a:rPr>
              <a:t>SC(Beer, Juice}) = </a:t>
            </a:r>
            <a:r>
              <a:rPr lang="en-US" sz="2000" dirty="0" smtClean="0">
                <a:solidFill>
                  <a:srgbClr val="002757"/>
                </a:solidFill>
              </a:rPr>
              <a:t>2</a:t>
            </a:r>
            <a:endParaRPr lang="en-US" sz="2000" dirty="0">
              <a:solidFill>
                <a:srgbClr val="002757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Apriori</a:t>
            </a:r>
            <a:r>
              <a:rPr lang="en-US" dirty="0" smtClean="0"/>
              <a:t> Algorithm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9987" y="1825624"/>
            <a:ext cx="7135123" cy="4750153"/>
          </a:xfrm>
        </p:spPr>
        <p:txBody>
          <a:bodyPr/>
          <a:lstStyle/>
          <a:p>
            <a:r>
              <a:rPr lang="en-US" sz="2000" dirty="0" smtClean="0"/>
              <a:t>Support Threshold = 3</a:t>
            </a:r>
            <a:endParaRPr lang="en-US" sz="2000" dirty="0"/>
          </a:p>
          <a:p>
            <a:pPr marL="514350" indent="-514350">
              <a:buFont typeface="+mj-lt"/>
              <a:buAutoNum type="arabicPeriod" startAt="2"/>
            </a:pPr>
            <a:r>
              <a:rPr lang="en-US" sz="2000" dirty="0"/>
              <a:t>Combine all frequent 1-itemsets to find candidate </a:t>
            </a:r>
            <a:r>
              <a:rPr lang="en-US" sz="2000" dirty="0" smtClean="0"/>
              <a:t>2-itemsets: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Frequent 1-itemsets: {Milk}, {Coke}, {Beer}, and {Juice}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Candidate frequent 2-itemsets: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SC({Milk, Coke}) = </a:t>
            </a:r>
          </a:p>
          <a:p>
            <a:pPr marL="0" indent="0">
              <a:buNone/>
            </a:pPr>
            <a:r>
              <a:rPr lang="en-US" sz="2000" dirty="0" smtClean="0"/>
              <a:t>SC(Milk, Beer}) = </a:t>
            </a:r>
          </a:p>
          <a:p>
            <a:pPr marL="0" indent="0">
              <a:buNone/>
            </a:pPr>
            <a:r>
              <a:rPr lang="en-US" sz="2000" dirty="0"/>
              <a:t>SC(Milk, </a:t>
            </a:r>
            <a:r>
              <a:rPr lang="en-US" sz="2000" dirty="0" smtClean="0"/>
              <a:t>Juice}) </a:t>
            </a:r>
            <a:r>
              <a:rPr lang="en-US" sz="2000" dirty="0"/>
              <a:t>= </a:t>
            </a:r>
          </a:p>
          <a:p>
            <a:pPr marL="0" indent="0">
              <a:buNone/>
            </a:pPr>
            <a:r>
              <a:rPr lang="en-US" sz="2000" dirty="0" smtClean="0"/>
              <a:t>SC(Coke, </a:t>
            </a:r>
            <a:r>
              <a:rPr lang="en-US" sz="2000" dirty="0"/>
              <a:t>Beer}) =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SC(Coke, Juice}) </a:t>
            </a:r>
            <a:r>
              <a:rPr lang="en-US" sz="2000" dirty="0"/>
              <a:t>=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SC(Beer, Juice}) </a:t>
            </a:r>
            <a:r>
              <a:rPr lang="en-US" sz="2000" dirty="0"/>
              <a:t>= 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556874"/>
              </p:ext>
            </p:extLst>
          </p:nvPr>
        </p:nvGraphicFramePr>
        <p:xfrm>
          <a:off x="379594" y="2660079"/>
          <a:ext cx="4131733" cy="333756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626533">
                  <a:extLst>
                    <a:ext uri="{9D8B030D-6E8A-4147-A177-3AD203B41FA5}">
                      <a16:colId xmlns:a16="http://schemas.microsoft.com/office/drawing/2014/main" val="356152170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275032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105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Coke,</a:t>
                      </a:r>
                      <a:r>
                        <a:rPr lang="en-US" baseline="0" dirty="0" smtClean="0"/>
                        <a:t>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713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</a:t>
                      </a:r>
                      <a:r>
                        <a:rPr lang="en-US" baseline="0" dirty="0" smtClean="0"/>
                        <a:t>,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518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Pepsi,</a:t>
                      </a:r>
                      <a:r>
                        <a:rPr lang="en-US" baseline="0" dirty="0" smtClean="0"/>
                        <a:t>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06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Coke,</a:t>
                      </a:r>
                      <a:r>
                        <a:rPr lang="en-US" baseline="0" dirty="0" smtClean="0"/>
                        <a:t> Beer, Juice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Pepsi,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150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Coke,</a:t>
                      </a:r>
                      <a:r>
                        <a:rPr lang="en-US" baseline="0" dirty="0" smtClean="0"/>
                        <a:t>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270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Milk, Coke, Beer,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6242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Beer, Coke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183707"/>
                  </a:ext>
                </a:extLst>
              </a:tr>
            </a:tbl>
          </a:graphicData>
        </a:graphic>
      </p:graphicFrame>
      <p:cxnSp>
        <p:nvCxnSpPr>
          <p:cNvPr id="8" name="Straight Connector 7"/>
          <p:cNvCxnSpPr/>
          <p:nvPr/>
        </p:nvCxnSpPr>
        <p:spPr>
          <a:xfrm>
            <a:off x="4759977" y="4291781"/>
            <a:ext cx="25847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759977" y="5107858"/>
            <a:ext cx="25847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759977" y="6302477"/>
            <a:ext cx="25847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4971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996"/>
    </mc:Choice>
    <mc:Fallback>
      <p:transition spd="slow" advTm="66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Apriori</a:t>
            </a:r>
            <a:r>
              <a:rPr lang="en-US" dirty="0" smtClean="0"/>
              <a:t> Algorithm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9987" y="1953782"/>
            <a:ext cx="7135123" cy="4750153"/>
          </a:xfrm>
        </p:spPr>
        <p:txBody>
          <a:bodyPr/>
          <a:lstStyle/>
          <a:p>
            <a:r>
              <a:rPr lang="en-US" sz="2000" dirty="0" smtClean="0"/>
              <a:t>Support Threshold = 3</a:t>
            </a:r>
            <a:endParaRPr lang="en-US" sz="2000" dirty="0"/>
          </a:p>
          <a:p>
            <a:pPr marL="514350" indent="-514350">
              <a:buFont typeface="+mj-lt"/>
              <a:buAutoNum type="arabicPeriod" startAt="4"/>
            </a:pPr>
            <a:r>
              <a:rPr lang="en-US" sz="2000" dirty="0"/>
              <a:t>Combine frequent 2-itemsets with matching items to identify candidate 3-itemsets</a:t>
            </a:r>
          </a:p>
          <a:p>
            <a:pPr marL="0" indent="0">
              <a:buNone/>
            </a:pPr>
            <a:r>
              <a:rPr lang="en-US" sz="2000" dirty="0" smtClean="0"/>
              <a:t>Frequent 2-itemsets: {</a:t>
            </a:r>
            <a:r>
              <a:rPr lang="en-US" sz="2000" dirty="0" err="1" smtClean="0"/>
              <a:t>Milk,Beer</a:t>
            </a:r>
            <a:r>
              <a:rPr lang="en-US" sz="2000" dirty="0" smtClean="0"/>
              <a:t>}, {</a:t>
            </a:r>
            <a:r>
              <a:rPr lang="en-US" sz="2000" dirty="0" err="1" smtClean="0"/>
              <a:t>Coke,Beer</a:t>
            </a:r>
            <a:r>
              <a:rPr lang="en-US" sz="2000" dirty="0" smtClean="0"/>
              <a:t>}, {</a:t>
            </a:r>
            <a:r>
              <a:rPr lang="en-US" sz="2000" dirty="0" err="1" smtClean="0"/>
              <a:t>Coke,Juice</a:t>
            </a:r>
            <a:r>
              <a:rPr lang="en-US" sz="2000" dirty="0" smtClean="0"/>
              <a:t>}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Candidate frequent 3-itemsets: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None. Why?</a:t>
            </a: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556874"/>
              </p:ext>
            </p:extLst>
          </p:nvPr>
        </p:nvGraphicFramePr>
        <p:xfrm>
          <a:off x="379594" y="2660079"/>
          <a:ext cx="4131733" cy="333756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626533">
                  <a:extLst>
                    <a:ext uri="{9D8B030D-6E8A-4147-A177-3AD203B41FA5}">
                      <a16:colId xmlns:a16="http://schemas.microsoft.com/office/drawing/2014/main" val="356152170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275032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105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Coke,</a:t>
                      </a:r>
                      <a:r>
                        <a:rPr lang="en-US" baseline="0" dirty="0" smtClean="0"/>
                        <a:t>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713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</a:t>
                      </a:r>
                      <a:r>
                        <a:rPr lang="en-US" baseline="0" dirty="0" smtClean="0"/>
                        <a:t>,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518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Pepsi,</a:t>
                      </a:r>
                      <a:r>
                        <a:rPr lang="en-US" baseline="0" dirty="0" smtClean="0"/>
                        <a:t>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06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Coke,</a:t>
                      </a:r>
                      <a:r>
                        <a:rPr lang="en-US" baseline="0" dirty="0" smtClean="0"/>
                        <a:t> Beer, Juice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Pepsi,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150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Coke,</a:t>
                      </a:r>
                      <a:r>
                        <a:rPr lang="en-US" baseline="0" dirty="0" smtClean="0"/>
                        <a:t>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270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Milk, Coke, Beer,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6242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Beer, Coke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183707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98237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40"/>
    </mc:Choice>
    <mc:Fallback>
      <p:transition spd="slow" advTm="42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Apriori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Practice working with frequent </a:t>
            </a:r>
            <a:r>
              <a:rPr lang="en-US" dirty="0" err="1" smtClean="0"/>
              <a:t>itemsets</a:t>
            </a:r>
            <a:r>
              <a:rPr lang="en-US" dirty="0" smtClean="0"/>
              <a:t> and the </a:t>
            </a:r>
            <a:r>
              <a:rPr lang="en-US" dirty="0" err="1" smtClean="0"/>
              <a:t>apriori</a:t>
            </a:r>
            <a:r>
              <a:rPr lang="en-US" dirty="0" smtClean="0"/>
              <a:t> algorithm with this </a:t>
            </a:r>
            <a:r>
              <a:rPr lang="en-US" dirty="0"/>
              <a:t>multiple choice quiz from the University of British Columbia:</a:t>
            </a:r>
          </a:p>
          <a:p>
            <a:pPr lvl="1"/>
            <a:r>
              <a:rPr lang="en-US" sz="2000" dirty="0">
                <a:hlinkClick r:id="rId5"/>
              </a:rPr>
              <a:t>https://www.ugrad.cs.ubc.ca/~cs100/2016W2/exercises/apriori.html</a:t>
            </a:r>
            <a:endParaRPr lang="en-US" sz="2000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43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50"/>
    </mc:Choice>
    <mc:Fallback>
      <p:transition spd="slow" advTm="26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Apriori</a:t>
            </a:r>
            <a:r>
              <a:rPr lang="en-US" dirty="0" smtClean="0"/>
              <a:t> Algorithm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9987" y="1646238"/>
            <a:ext cx="7135123" cy="475015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Now let’s extract some rules (based on frequent </a:t>
            </a:r>
            <a:r>
              <a:rPr lang="en-US" sz="2000" dirty="0" err="1" smtClean="0"/>
              <a:t>itemsets</a:t>
            </a:r>
            <a:r>
              <a:rPr lang="en-US" sz="2000" dirty="0" smtClean="0"/>
              <a:t>):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All frequent </a:t>
            </a:r>
            <a:r>
              <a:rPr lang="en-US" sz="2000" dirty="0" err="1" smtClean="0"/>
              <a:t>itemsets</a:t>
            </a:r>
            <a:r>
              <a:rPr lang="en-US" sz="2000" dirty="0" smtClean="0"/>
              <a:t> (with support threshold = 3):</a:t>
            </a:r>
          </a:p>
          <a:p>
            <a:pPr marL="0" indent="0">
              <a:buNone/>
            </a:pPr>
            <a:r>
              <a:rPr lang="en-US" sz="2000" dirty="0"/>
              <a:t>{Milk}, {Coke}, {Beer</a:t>
            </a:r>
            <a:r>
              <a:rPr lang="en-US" sz="2000" dirty="0" smtClean="0"/>
              <a:t>}, </a:t>
            </a:r>
            <a:r>
              <a:rPr lang="en-US" sz="2000" dirty="0"/>
              <a:t>{Juice</a:t>
            </a:r>
            <a:r>
              <a:rPr lang="en-US" sz="2000" dirty="0" smtClean="0"/>
              <a:t>}, </a:t>
            </a:r>
            <a:r>
              <a:rPr lang="en-US" sz="2000" dirty="0"/>
              <a:t>{</a:t>
            </a:r>
            <a:r>
              <a:rPr lang="en-US" sz="2000" dirty="0" err="1"/>
              <a:t>Milk,Beer</a:t>
            </a:r>
            <a:r>
              <a:rPr lang="en-US" sz="2000" dirty="0"/>
              <a:t>}, {</a:t>
            </a:r>
            <a:r>
              <a:rPr lang="en-US" sz="2000" dirty="0" err="1"/>
              <a:t>Coke,Beer</a:t>
            </a:r>
            <a:r>
              <a:rPr lang="en-US" sz="2000" dirty="0"/>
              <a:t>}, {</a:t>
            </a:r>
            <a:r>
              <a:rPr lang="en-US" sz="2000" dirty="0" err="1"/>
              <a:t>Coke,Juice</a:t>
            </a:r>
            <a:r>
              <a:rPr lang="en-US" sz="2000" dirty="0"/>
              <a:t>}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Rule: Coke ⇒ Beer</a:t>
            </a:r>
          </a:p>
          <a:p>
            <a:pPr marL="0" indent="0">
              <a:buNone/>
            </a:pPr>
            <a:r>
              <a:rPr lang="en-US" sz="2000" dirty="0" err="1" smtClean="0"/>
              <a:t>Conf</a:t>
            </a:r>
            <a:r>
              <a:rPr lang="en-US" sz="2000" dirty="0" smtClean="0"/>
              <a:t>(C ⇒ B) = Sup({B,C})/Sup({C}) = 0.5/0.625 = 0.8</a:t>
            </a:r>
          </a:p>
          <a:p>
            <a:pPr marL="0" indent="0">
              <a:buNone/>
            </a:pPr>
            <a:r>
              <a:rPr lang="en-US" sz="2000" dirty="0" smtClean="0"/>
              <a:t>Interest(C ⇒ B) = </a:t>
            </a:r>
            <a:r>
              <a:rPr lang="en-US" sz="2000" dirty="0" err="1" smtClean="0"/>
              <a:t>Conf</a:t>
            </a:r>
            <a:r>
              <a:rPr lang="en-US" sz="2000" dirty="0" smtClean="0"/>
              <a:t>(B|C) </a:t>
            </a:r>
            <a:r>
              <a:rPr lang="en-US" sz="2000" dirty="0"/>
              <a:t>– </a:t>
            </a:r>
            <a:r>
              <a:rPr lang="en-US" sz="2000" dirty="0" smtClean="0"/>
              <a:t>Sup(B) = 0.8-0.75 = 0.05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Rule: </a:t>
            </a:r>
            <a:r>
              <a:rPr lang="en-US" sz="2000" dirty="0" smtClean="0"/>
              <a:t>Juice </a:t>
            </a:r>
            <a:r>
              <a:rPr lang="en-US" sz="2000" dirty="0"/>
              <a:t>⇒ </a:t>
            </a:r>
            <a:r>
              <a:rPr lang="en-US" sz="2000" dirty="0" smtClean="0"/>
              <a:t>Coke</a:t>
            </a:r>
            <a:endParaRPr lang="en-US" sz="2000" dirty="0"/>
          </a:p>
          <a:p>
            <a:pPr marL="0" indent="0">
              <a:buNone/>
            </a:pPr>
            <a:r>
              <a:rPr lang="en-US" sz="2000" dirty="0" err="1" smtClean="0"/>
              <a:t>Conf</a:t>
            </a:r>
            <a:r>
              <a:rPr lang="en-US" sz="2000" dirty="0" smtClean="0"/>
              <a:t>(J </a:t>
            </a:r>
            <a:r>
              <a:rPr lang="en-US" sz="2000" dirty="0"/>
              <a:t>⇒ </a:t>
            </a:r>
            <a:r>
              <a:rPr lang="en-US" sz="2000" dirty="0" smtClean="0"/>
              <a:t>C) </a:t>
            </a:r>
            <a:r>
              <a:rPr lang="en-US" sz="2000" dirty="0"/>
              <a:t>= Sup</a:t>
            </a:r>
            <a:r>
              <a:rPr lang="en-US" sz="2000" dirty="0" smtClean="0"/>
              <a:t>({J,C</a:t>
            </a:r>
            <a:r>
              <a:rPr lang="en-US" sz="2000" dirty="0"/>
              <a:t>})/Sup</a:t>
            </a:r>
            <a:r>
              <a:rPr lang="en-US" sz="2000" dirty="0" smtClean="0"/>
              <a:t>({J}) </a:t>
            </a:r>
            <a:r>
              <a:rPr lang="en-US" sz="2000" dirty="0"/>
              <a:t>= </a:t>
            </a:r>
            <a:r>
              <a:rPr lang="en-US" sz="2000" dirty="0" smtClean="0"/>
              <a:t>0.375/0.75 </a:t>
            </a:r>
            <a:r>
              <a:rPr lang="en-US" sz="2000" dirty="0"/>
              <a:t>= </a:t>
            </a:r>
            <a:r>
              <a:rPr lang="en-US" sz="2000" dirty="0" smtClean="0"/>
              <a:t>0.5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Interest(J </a:t>
            </a:r>
            <a:r>
              <a:rPr lang="en-US" sz="2000" dirty="0"/>
              <a:t>⇒ </a:t>
            </a:r>
            <a:r>
              <a:rPr lang="en-US" sz="2000" dirty="0" smtClean="0"/>
              <a:t>C) </a:t>
            </a:r>
            <a:r>
              <a:rPr lang="en-US" sz="2000" dirty="0"/>
              <a:t>= </a:t>
            </a:r>
            <a:r>
              <a:rPr lang="en-US" sz="2000" dirty="0" err="1" smtClean="0"/>
              <a:t>Conf</a:t>
            </a:r>
            <a:r>
              <a:rPr lang="en-US" sz="2000" dirty="0" smtClean="0"/>
              <a:t>(C|J) </a:t>
            </a:r>
            <a:r>
              <a:rPr lang="en-US" sz="2000" dirty="0"/>
              <a:t>– </a:t>
            </a:r>
            <a:r>
              <a:rPr lang="en-US" sz="2000" dirty="0" smtClean="0"/>
              <a:t>Sup(C) </a:t>
            </a:r>
            <a:r>
              <a:rPr lang="en-US" sz="2000" dirty="0"/>
              <a:t>= </a:t>
            </a:r>
            <a:r>
              <a:rPr lang="en-US" sz="2000" dirty="0" smtClean="0"/>
              <a:t>0.5-0.625 </a:t>
            </a:r>
            <a:r>
              <a:rPr lang="en-US" sz="2000" dirty="0"/>
              <a:t>= </a:t>
            </a:r>
            <a:r>
              <a:rPr lang="en-US" sz="2000" dirty="0" smtClean="0"/>
              <a:t>-0.125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556874"/>
              </p:ext>
            </p:extLst>
          </p:nvPr>
        </p:nvGraphicFramePr>
        <p:xfrm>
          <a:off x="379594" y="2660079"/>
          <a:ext cx="4131733" cy="333756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626533">
                  <a:extLst>
                    <a:ext uri="{9D8B030D-6E8A-4147-A177-3AD203B41FA5}">
                      <a16:colId xmlns:a16="http://schemas.microsoft.com/office/drawing/2014/main" val="356152170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275032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105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Coke,</a:t>
                      </a:r>
                      <a:r>
                        <a:rPr lang="en-US" baseline="0" dirty="0" smtClean="0"/>
                        <a:t>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713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</a:t>
                      </a:r>
                      <a:r>
                        <a:rPr lang="en-US" baseline="0" dirty="0" smtClean="0"/>
                        <a:t>,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518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Pepsi,</a:t>
                      </a:r>
                      <a:r>
                        <a:rPr lang="en-US" baseline="0" dirty="0" smtClean="0"/>
                        <a:t>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06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Coke,</a:t>
                      </a:r>
                      <a:r>
                        <a:rPr lang="en-US" baseline="0" dirty="0" smtClean="0"/>
                        <a:t> Beer, Juice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 Pepsi,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150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Coke,</a:t>
                      </a:r>
                      <a:r>
                        <a:rPr lang="en-US" baseline="0" dirty="0" smtClean="0"/>
                        <a:t>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270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Milk, Coke, Beer, Juice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6242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Beer, Coke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183707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3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264"/>
    </mc:Choice>
    <mc:Fallback>
      <p:transition spd="slow" advTm="141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000" dirty="0" smtClean="0"/>
              <a:t>Applications</a:t>
            </a:r>
            <a:endParaRPr lang="en-US" sz="6000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41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4"/>
    </mc:Choice>
    <mc:Fallback>
      <p:transition spd="slow" advTm="8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0" indent="-1143000">
              <a:buFont typeface="+mj-lt"/>
              <a:buAutoNum type="arabicPeriod"/>
            </a:pPr>
            <a:r>
              <a:rPr lang="en-US" dirty="0" smtClean="0"/>
              <a:t>Introduction to Associations</a:t>
            </a:r>
          </a:p>
          <a:p>
            <a:pPr marL="1143000" indent="-1143000">
              <a:buFont typeface="+mj-lt"/>
              <a:buAutoNum type="arabicPeriod"/>
            </a:pPr>
            <a:r>
              <a:rPr lang="en-US" dirty="0" smtClean="0"/>
              <a:t>Definitions</a:t>
            </a:r>
            <a:endParaRPr lang="en-US" dirty="0"/>
          </a:p>
          <a:p>
            <a:pPr marL="1143000" indent="-1143000">
              <a:buFont typeface="+mj-lt"/>
              <a:buAutoNum type="arabicPeriod"/>
            </a:pPr>
            <a:r>
              <a:rPr lang="en-US" dirty="0" err="1" smtClean="0"/>
              <a:t>Apriori</a:t>
            </a:r>
            <a:r>
              <a:rPr lang="en-US" dirty="0" smtClean="0"/>
              <a:t> Algorithm</a:t>
            </a:r>
          </a:p>
          <a:p>
            <a:pPr marL="1143000" indent="-1143000">
              <a:buFont typeface="+mj-lt"/>
              <a:buAutoNum type="arabicPeriod"/>
            </a:pPr>
            <a:r>
              <a:rPr lang="en-US" dirty="0" smtClean="0"/>
              <a:t>Applications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973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31"/>
    </mc:Choice>
    <mc:Fallback>
      <p:transition spd="slow" advTm="25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Classic example (market basket analysis)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Transactions: sets of products purchased on a single receipt</a:t>
            </a:r>
          </a:p>
          <a:p>
            <a:pPr marL="0" indent="0">
              <a:buNone/>
            </a:pPr>
            <a:r>
              <a:rPr lang="en-US" dirty="0" smtClean="0"/>
              <a:t>Items: products</a:t>
            </a:r>
            <a:endParaRPr lang="en-US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400" dirty="0" smtClean="0"/>
              <a:t>Identify products often purchased together, e.g. </a:t>
            </a:r>
            <a:r>
              <a:rPr lang="en-US" sz="2400" dirty="0" smtClean="0"/>
              <a:t>beer and diapers,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Run a promotion on one to increase sales on the other</a:t>
            </a:r>
            <a:endParaRPr lang="es-ES" sz="2400" dirty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err="1" smtClean="0"/>
              <a:t>Adjust</a:t>
            </a:r>
            <a:r>
              <a:rPr lang="es-ES" sz="2400" dirty="0" smtClean="0"/>
              <a:t> </a:t>
            </a:r>
            <a:r>
              <a:rPr lang="es-ES" sz="2400" dirty="0" err="1" smtClean="0"/>
              <a:t>inventory</a:t>
            </a:r>
            <a:r>
              <a:rPr lang="es-ES" sz="2400" dirty="0"/>
              <a:t> </a:t>
            </a:r>
            <a:r>
              <a:rPr lang="es-ES" sz="2400" dirty="0" err="1" smtClean="0"/>
              <a:t>based</a:t>
            </a:r>
            <a:r>
              <a:rPr lang="es-ES" sz="2400" dirty="0" smtClean="0"/>
              <a:t> </a:t>
            </a:r>
            <a:r>
              <a:rPr lang="es-ES" sz="2400" dirty="0" err="1" smtClean="0"/>
              <a:t>on</a:t>
            </a:r>
            <a:r>
              <a:rPr lang="es-ES" sz="2400" dirty="0" smtClean="0"/>
              <a:t> </a:t>
            </a:r>
            <a:r>
              <a:rPr lang="es-ES" sz="2400" dirty="0" err="1" smtClean="0"/>
              <a:t>associations</a:t>
            </a:r>
            <a:endParaRPr lang="en-US" sz="2400" dirty="0" smtClean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640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276"/>
    </mc:Choice>
    <mc:Fallback>
      <p:transition spd="slow" advTm="155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Webpages, Tweets, Posts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Transactions: webpages/Tweets/posts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Items: words that appear on the pages/posts</a:t>
            </a:r>
            <a:endParaRPr lang="en-US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400" dirty="0" smtClean="0"/>
              <a:t>Identify uncommon words that appear together frequently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Mortgage and Recession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Singing and Virus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Albert and Daughter</a:t>
            </a:r>
            <a:endParaRPr lang="en-US" sz="2400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930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905"/>
    </mc:Choice>
    <mc:Fallback>
      <p:transition spd="slow" advTm="99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Plagiarism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Transactions: sentences</a:t>
            </a:r>
          </a:p>
          <a:p>
            <a:pPr marL="0" indent="0">
              <a:buNone/>
            </a:pPr>
            <a:r>
              <a:rPr lang="en-US" sz="2400" dirty="0" smtClean="0"/>
              <a:t>Items: documents containing those sentences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Documents that appear frequently together could represent plagiarism</a:t>
            </a:r>
            <a:endParaRPr lang="en-US" sz="2400" dirty="0" smtClean="0"/>
          </a:p>
          <a:p>
            <a:pPr lvl="1"/>
            <a:r>
              <a:rPr lang="en-US" dirty="0" smtClean="0"/>
              <a:t>Lots of sentences </a:t>
            </a:r>
            <a:r>
              <a:rPr lang="en-US" dirty="0" smtClean="0"/>
              <a:t>(transactions) appear in the same pair of documents (items) many times</a:t>
            </a:r>
            <a:endParaRPr lang="en-US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Sites like </a:t>
            </a:r>
            <a:r>
              <a:rPr lang="en-US" sz="2400" dirty="0" err="1" smtClean="0"/>
              <a:t>TurnItIn</a:t>
            </a:r>
            <a:r>
              <a:rPr lang="en-US" sz="2400" dirty="0" smtClean="0"/>
              <a:t> can give teachers feedback on how many common sentences are shared between a student’s submitted paper and known papers in the database.</a:t>
            </a:r>
            <a:endParaRPr lang="en-US" sz="2400" dirty="0"/>
          </a:p>
        </p:txBody>
      </p:sp>
      <p:sp>
        <p:nvSpPr>
          <p:cNvPr id="4" name="Rounded Rectangle 3"/>
          <p:cNvSpPr/>
          <p:nvPr/>
        </p:nvSpPr>
        <p:spPr>
          <a:xfrm>
            <a:off x="7624916" y="1005033"/>
            <a:ext cx="4200194" cy="1044993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ysClr val="windowText" lastClr="000000"/>
                </a:solidFill>
              </a:rPr>
              <a:t>Note: here you can see Items are not always inside Transactions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442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500"/>
    </mc:Choice>
    <mc:Fallback>
      <p:transition spd="slow" advTm="167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73184" y="4057244"/>
            <a:ext cx="4741332" cy="212922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Any questions?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86991" y="5770966"/>
            <a:ext cx="78412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Credits: Jesse Davis, Chris Clifton,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Pedro </a:t>
            </a:r>
            <a:r>
              <a:rPr lang="en-US" sz="2400" dirty="0" err="1" smtClean="0">
                <a:solidFill>
                  <a:schemeClr val="bg1"/>
                </a:solidFill>
              </a:rPr>
              <a:t>Domingos</a:t>
            </a:r>
            <a:r>
              <a:rPr lang="en-US" sz="2400" dirty="0" smtClean="0">
                <a:solidFill>
                  <a:schemeClr val="bg1"/>
                </a:solidFill>
              </a:rPr>
              <a:t>, Jeff Ullman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304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740"/>
    </mc:Choice>
    <mc:Fallback>
      <p:transition spd="slow" advTm="74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000" dirty="0" smtClean="0"/>
              <a:t>Introduction </a:t>
            </a:r>
          </a:p>
          <a:p>
            <a:pPr marL="0" indent="0" algn="ctr">
              <a:buNone/>
            </a:pPr>
            <a:r>
              <a:rPr lang="en-US" sz="6000" dirty="0" smtClean="0"/>
              <a:t>to Associations</a:t>
            </a:r>
            <a:endParaRPr lang="en-US" sz="6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46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2"/>
    </mc:Choice>
    <mc:Fallback>
      <p:transition spd="slow" advTm="4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Associations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2000" dirty="0" err="1" smtClean="0"/>
              <a:t>Remember</a:t>
            </a:r>
            <a:r>
              <a:rPr lang="nl-BE" sz="2000" dirty="0" smtClean="0"/>
              <a:t>: </a:t>
            </a:r>
            <a:r>
              <a:rPr lang="nl-BE" sz="2000" dirty="0" err="1" smtClean="0"/>
              <a:t>Supervised</a:t>
            </a:r>
            <a:r>
              <a:rPr lang="nl-BE" sz="2000" dirty="0" smtClean="0"/>
              <a:t> versus </a:t>
            </a:r>
            <a:r>
              <a:rPr lang="nl-BE" sz="2000" dirty="0" err="1" smtClean="0"/>
              <a:t>Unsupervised</a:t>
            </a:r>
            <a:r>
              <a:rPr lang="nl-BE" sz="2000" dirty="0" smtClean="0"/>
              <a:t> Learning</a:t>
            </a:r>
          </a:p>
          <a:p>
            <a:pPr lvl="1"/>
            <a:r>
              <a:rPr lang="nl-BE" sz="2000" dirty="0" err="1" smtClean="0"/>
              <a:t>Supervised</a:t>
            </a:r>
            <a:r>
              <a:rPr lang="nl-BE" sz="2000" dirty="0" smtClean="0"/>
              <a:t> </a:t>
            </a:r>
            <a:r>
              <a:rPr lang="nl-BE" sz="2000" dirty="0" err="1" smtClean="0"/>
              <a:t>learning</a:t>
            </a:r>
            <a:r>
              <a:rPr lang="nl-BE" sz="2000" dirty="0" smtClean="0"/>
              <a:t> </a:t>
            </a:r>
            <a:r>
              <a:rPr lang="nl-BE" sz="2000" dirty="0" err="1" smtClean="0"/>
              <a:t>depends</a:t>
            </a:r>
            <a:r>
              <a:rPr lang="nl-BE" sz="2000" dirty="0" smtClean="0"/>
              <a:t> on a </a:t>
            </a:r>
            <a:r>
              <a:rPr lang="nl-BE" sz="2000" dirty="0" err="1" smtClean="0"/>
              <a:t>known</a:t>
            </a:r>
            <a:r>
              <a:rPr lang="nl-BE" sz="2000" dirty="0" smtClean="0"/>
              <a:t> target </a:t>
            </a:r>
            <a:r>
              <a:rPr lang="nl-BE" sz="2000" dirty="0" err="1" smtClean="0"/>
              <a:t>value</a:t>
            </a:r>
            <a:r>
              <a:rPr lang="nl-BE" sz="2000" dirty="0" smtClean="0"/>
              <a:t> -&gt; </a:t>
            </a:r>
            <a:r>
              <a:rPr lang="nl-BE" sz="2000" dirty="0" err="1" smtClean="0"/>
              <a:t>ground</a:t>
            </a:r>
            <a:r>
              <a:rPr lang="nl-BE" sz="2000" dirty="0" smtClean="0"/>
              <a:t> </a:t>
            </a:r>
            <a:r>
              <a:rPr lang="nl-BE" sz="2000" dirty="0" err="1" smtClean="0"/>
              <a:t>truth</a:t>
            </a:r>
            <a:endParaRPr lang="nl-BE" sz="2000" dirty="0" smtClean="0"/>
          </a:p>
          <a:p>
            <a:pPr lvl="1"/>
            <a:r>
              <a:rPr lang="nl-BE" sz="2000" dirty="0" err="1" smtClean="0"/>
              <a:t>Unsupervised</a:t>
            </a:r>
            <a:r>
              <a:rPr lang="nl-BE" sz="2000" dirty="0" smtClean="0"/>
              <a:t> </a:t>
            </a:r>
            <a:r>
              <a:rPr lang="nl-BE" sz="2000" dirty="0" err="1" smtClean="0"/>
              <a:t>learning</a:t>
            </a:r>
            <a:r>
              <a:rPr lang="nl-BE" sz="2000" dirty="0" smtClean="0"/>
              <a:t> has no target </a:t>
            </a:r>
            <a:r>
              <a:rPr lang="nl-BE" sz="2000" dirty="0" err="1" smtClean="0"/>
              <a:t>variable</a:t>
            </a:r>
            <a:r>
              <a:rPr lang="nl-BE" sz="2000" dirty="0" smtClean="0"/>
              <a:t> -&gt; </a:t>
            </a:r>
            <a:r>
              <a:rPr lang="nl-BE" sz="2000" dirty="0" err="1" smtClean="0"/>
              <a:t>underlying</a:t>
            </a:r>
            <a:r>
              <a:rPr lang="nl-BE" sz="2000" dirty="0" smtClean="0"/>
              <a:t> </a:t>
            </a:r>
            <a:r>
              <a:rPr lang="nl-BE" sz="2000" dirty="0" err="1" smtClean="0"/>
              <a:t>patterns</a:t>
            </a:r>
            <a:r>
              <a:rPr lang="nl-BE" sz="2000" dirty="0" smtClean="0"/>
              <a:t> in data</a:t>
            </a:r>
          </a:p>
          <a:p>
            <a:endParaRPr lang="nl-BE" sz="2000" dirty="0"/>
          </a:p>
          <a:p>
            <a:r>
              <a:rPr lang="nl-BE" sz="2000" dirty="0" err="1" smtClean="0"/>
              <a:t>Associations</a:t>
            </a:r>
            <a:r>
              <a:rPr lang="nl-BE" sz="2000" dirty="0" smtClean="0"/>
              <a:t> are </a:t>
            </a:r>
            <a:r>
              <a:rPr lang="nl-BE" sz="2000" dirty="0" err="1" smtClean="0"/>
              <a:t>unsupervised</a:t>
            </a:r>
            <a:endParaRPr lang="nl-BE" sz="2000" dirty="0"/>
          </a:p>
          <a:p>
            <a:r>
              <a:rPr lang="nl-BE" sz="2000" dirty="0" smtClean="0"/>
              <a:t>In a set of transactions (</a:t>
            </a:r>
            <a:r>
              <a:rPr lang="nl-BE" sz="2000" dirty="0" err="1" smtClean="0"/>
              <a:t>we’ll</a:t>
            </a:r>
            <a:r>
              <a:rPr lang="nl-BE" sz="2000" dirty="0" smtClean="0"/>
              <a:t> </a:t>
            </a:r>
            <a:r>
              <a:rPr lang="nl-BE" sz="2000" dirty="0" err="1" smtClean="0"/>
              <a:t>see</a:t>
            </a:r>
            <a:r>
              <a:rPr lang="nl-BE" sz="2000" dirty="0" smtClean="0"/>
              <a:t> </a:t>
            </a:r>
            <a:r>
              <a:rPr lang="nl-BE" sz="2000" dirty="0" err="1" smtClean="0"/>
              <a:t>lots</a:t>
            </a:r>
            <a:r>
              <a:rPr lang="nl-BE" sz="2000" dirty="0" smtClean="0"/>
              <a:t> of </a:t>
            </a:r>
            <a:r>
              <a:rPr lang="nl-BE" sz="2000" dirty="0" err="1" smtClean="0"/>
              <a:t>examples</a:t>
            </a:r>
            <a:r>
              <a:rPr lang="nl-BE" sz="2000" dirty="0" smtClean="0"/>
              <a:t> of </a:t>
            </a:r>
            <a:r>
              <a:rPr lang="nl-BE" sz="2000" dirty="0" err="1" smtClean="0"/>
              <a:t>very</a:t>
            </a:r>
            <a:r>
              <a:rPr lang="nl-BE" sz="2000" dirty="0" smtClean="0"/>
              <a:t> different </a:t>
            </a:r>
            <a:r>
              <a:rPr lang="nl-BE" sz="2000" dirty="0" err="1" smtClean="0"/>
              <a:t>concepts</a:t>
            </a:r>
            <a:r>
              <a:rPr lang="nl-BE" sz="2000" dirty="0" smtClean="0"/>
              <a:t> a transaction </a:t>
            </a:r>
            <a:r>
              <a:rPr lang="nl-BE" sz="2000" dirty="0" err="1" smtClean="0"/>
              <a:t>may</a:t>
            </a:r>
            <a:r>
              <a:rPr lang="nl-BE" sz="2000" dirty="0" smtClean="0"/>
              <a:t> </a:t>
            </a:r>
            <a:r>
              <a:rPr lang="nl-BE" sz="2000" dirty="0" err="1" smtClean="0"/>
              <a:t>represent</a:t>
            </a:r>
            <a:r>
              <a:rPr lang="nl-BE" sz="2000" dirty="0" smtClean="0"/>
              <a:t>), </a:t>
            </a:r>
            <a:r>
              <a:rPr lang="nl-BE" sz="2000" dirty="0" err="1" smtClean="0"/>
              <a:t>there</a:t>
            </a:r>
            <a:r>
              <a:rPr lang="nl-BE" sz="2000" dirty="0" smtClean="0"/>
              <a:t> are items </a:t>
            </a:r>
            <a:r>
              <a:rPr lang="nl-BE" sz="2000" dirty="0" err="1" smtClean="0"/>
              <a:t>that</a:t>
            </a:r>
            <a:r>
              <a:rPr lang="nl-BE" sz="2000" dirty="0" smtClean="0"/>
              <a:t> </a:t>
            </a:r>
            <a:r>
              <a:rPr lang="nl-BE" sz="2000" dirty="0" err="1" smtClean="0"/>
              <a:t>occur</a:t>
            </a:r>
            <a:r>
              <a:rPr lang="nl-BE" sz="2000" dirty="0" smtClean="0"/>
              <a:t> </a:t>
            </a:r>
            <a:r>
              <a:rPr lang="nl-BE" sz="2000" dirty="0" err="1" smtClean="0"/>
              <a:t>together</a:t>
            </a:r>
            <a:r>
              <a:rPr lang="nl-BE" sz="2000" dirty="0" smtClean="0"/>
              <a:t> in </a:t>
            </a:r>
            <a:r>
              <a:rPr lang="nl-BE" sz="2000" dirty="0" err="1" smtClean="0"/>
              <a:t>many</a:t>
            </a:r>
            <a:r>
              <a:rPr lang="nl-BE" sz="2000" dirty="0" smtClean="0"/>
              <a:t> transactions – these co-</a:t>
            </a:r>
            <a:r>
              <a:rPr lang="nl-BE" sz="2000" dirty="0" err="1" smtClean="0"/>
              <a:t>occurences</a:t>
            </a:r>
            <a:r>
              <a:rPr lang="nl-BE" sz="2000" dirty="0" smtClean="0"/>
              <a:t> are </a:t>
            </a:r>
            <a:r>
              <a:rPr lang="nl-BE" sz="2000" dirty="0" err="1" smtClean="0"/>
              <a:t>Associations</a:t>
            </a:r>
            <a:endParaRPr lang="nl-BE" sz="2000" dirty="0" smtClean="0"/>
          </a:p>
          <a:p>
            <a:r>
              <a:rPr lang="nl-BE" sz="2000" dirty="0" smtClean="0"/>
              <a:t>We are </a:t>
            </a:r>
            <a:r>
              <a:rPr lang="nl-BE" sz="2000" dirty="0" err="1" smtClean="0"/>
              <a:t>looking</a:t>
            </a:r>
            <a:r>
              <a:rPr lang="nl-BE" sz="2000" dirty="0" smtClean="0"/>
              <a:t> </a:t>
            </a:r>
            <a:r>
              <a:rPr lang="nl-BE" sz="2000" dirty="0" err="1" smtClean="0"/>
              <a:t>for</a:t>
            </a:r>
            <a:r>
              <a:rPr lang="nl-BE" sz="2000" dirty="0" smtClean="0"/>
              <a:t> </a:t>
            </a:r>
            <a:r>
              <a:rPr lang="nl-BE" sz="2000" dirty="0" err="1" smtClean="0"/>
              <a:t>things</a:t>
            </a:r>
            <a:r>
              <a:rPr lang="nl-BE" sz="2000" dirty="0" smtClean="0"/>
              <a:t> </a:t>
            </a:r>
            <a:r>
              <a:rPr lang="nl-BE" sz="2000" dirty="0" err="1" smtClean="0"/>
              <a:t>that</a:t>
            </a:r>
            <a:r>
              <a:rPr lang="nl-BE" sz="2000" dirty="0" smtClean="0"/>
              <a:t> happen </a:t>
            </a:r>
            <a:r>
              <a:rPr lang="nl-BE" sz="2000" dirty="0" err="1" smtClean="0"/>
              <a:t>together</a:t>
            </a:r>
            <a:r>
              <a:rPr lang="nl-BE" sz="2000" dirty="0" smtClean="0"/>
              <a:t> </a:t>
            </a:r>
            <a:r>
              <a:rPr lang="nl-BE" sz="2000" dirty="0" err="1" smtClean="0"/>
              <a:t>often</a:t>
            </a:r>
            <a:r>
              <a:rPr lang="nl-BE" sz="2000" dirty="0" smtClean="0"/>
              <a:t>/</a:t>
            </a:r>
            <a:r>
              <a:rPr lang="nl-BE" sz="2000" dirty="0" err="1" smtClean="0"/>
              <a:t>regularly</a:t>
            </a:r>
            <a:r>
              <a:rPr lang="nl-BE" sz="2000" dirty="0" smtClean="0"/>
              <a:t>/</a:t>
            </a:r>
            <a:r>
              <a:rPr lang="nl-BE" sz="2000" dirty="0" err="1" smtClean="0"/>
              <a:t>frequently</a:t>
            </a:r>
            <a:r>
              <a:rPr lang="nl-BE" sz="2000" dirty="0" smtClean="0"/>
              <a:t> in </a:t>
            </a:r>
            <a:r>
              <a:rPr lang="nl-BE" sz="2000" dirty="0" err="1" smtClean="0"/>
              <a:t>the</a:t>
            </a:r>
            <a:r>
              <a:rPr lang="nl-BE" sz="2000" dirty="0" smtClean="0"/>
              <a:t> dataset</a:t>
            </a:r>
            <a:endParaRPr lang="nl-BE" sz="20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82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292"/>
    </mc:Choice>
    <mc:Fallback>
      <p:transition spd="slow" advTm="104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Associations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2000" dirty="0" err="1" smtClean="0"/>
              <a:t>Given</a:t>
            </a:r>
            <a:r>
              <a:rPr lang="nl-BE" sz="2000" dirty="0" smtClean="0"/>
              <a:t> a set of transactions:</a:t>
            </a:r>
          </a:p>
          <a:p>
            <a:r>
              <a:rPr lang="nl-BE" sz="2000" dirty="0" err="1" smtClean="0"/>
              <a:t>Find</a:t>
            </a:r>
            <a:r>
              <a:rPr lang="nl-BE" sz="2000" dirty="0" smtClean="0"/>
              <a:t> </a:t>
            </a:r>
            <a:r>
              <a:rPr lang="nl-BE" sz="2000" dirty="0" err="1" smtClean="0"/>
              <a:t>If-Then</a:t>
            </a:r>
            <a:r>
              <a:rPr lang="nl-BE" sz="2000" dirty="0" smtClean="0"/>
              <a:t> </a:t>
            </a:r>
            <a:r>
              <a:rPr lang="nl-BE" sz="2000" dirty="0" err="1" smtClean="0"/>
              <a:t>rules</a:t>
            </a:r>
            <a:r>
              <a:rPr lang="nl-BE" sz="2000" dirty="0" smtClean="0"/>
              <a:t> </a:t>
            </a:r>
            <a:r>
              <a:rPr lang="nl-BE" sz="2000" dirty="0" err="1" smtClean="0"/>
              <a:t>based</a:t>
            </a:r>
            <a:r>
              <a:rPr lang="nl-BE" sz="2000" dirty="0" smtClean="0"/>
              <a:t> on items </a:t>
            </a:r>
            <a:r>
              <a:rPr lang="nl-BE" sz="2000" dirty="0" err="1" smtClean="0"/>
              <a:t>occuring</a:t>
            </a:r>
            <a:r>
              <a:rPr lang="nl-BE" sz="2000" dirty="0" smtClean="0"/>
              <a:t> </a:t>
            </a:r>
            <a:r>
              <a:rPr lang="nl-BE" sz="2000" dirty="0" err="1" smtClean="0"/>
              <a:t>together</a:t>
            </a:r>
            <a:r>
              <a:rPr lang="nl-BE" sz="2000" dirty="0" smtClean="0"/>
              <a:t> in a transactions</a:t>
            </a:r>
          </a:p>
          <a:p>
            <a:endParaRPr lang="nl-BE" sz="2000" dirty="0"/>
          </a:p>
          <a:p>
            <a:pPr marL="0" indent="0">
              <a:buNone/>
            </a:pPr>
            <a:r>
              <a:rPr lang="nl-BE" sz="2000" dirty="0"/>
              <a:t>	</a:t>
            </a:r>
            <a:r>
              <a:rPr lang="nl-BE" sz="2000" dirty="0" smtClean="0"/>
              <a:t>			Association Rules:</a:t>
            </a:r>
          </a:p>
          <a:p>
            <a:pPr marL="0" indent="0">
              <a:buNone/>
            </a:pPr>
            <a:r>
              <a:rPr lang="nl-BE" sz="2000" dirty="0"/>
              <a:t>	</a:t>
            </a:r>
            <a:r>
              <a:rPr lang="nl-BE" sz="2000" dirty="0" smtClean="0"/>
              <a:t>			{</a:t>
            </a:r>
            <a:r>
              <a:rPr lang="nl-BE" sz="2000" dirty="0" err="1" smtClean="0"/>
              <a:t>Diapers</a:t>
            </a:r>
            <a:r>
              <a:rPr lang="nl-BE" sz="2000" dirty="0" smtClean="0"/>
              <a:t>} </a:t>
            </a:r>
            <a:r>
              <a:rPr lang="en-US" sz="2000" dirty="0"/>
              <a:t>⇒</a:t>
            </a:r>
            <a:r>
              <a:rPr lang="nl-BE" sz="2000" dirty="0" smtClean="0"/>
              <a:t> {Beer}</a:t>
            </a:r>
          </a:p>
          <a:p>
            <a:pPr marL="0" indent="0">
              <a:buNone/>
            </a:pPr>
            <a:r>
              <a:rPr lang="nl-BE" sz="2000" dirty="0" smtClean="0"/>
              <a:t>				{</a:t>
            </a:r>
            <a:r>
              <a:rPr lang="nl-BE" sz="2000" dirty="0" err="1" smtClean="0"/>
              <a:t>Milk</a:t>
            </a:r>
            <a:r>
              <a:rPr lang="nl-BE" sz="2000" dirty="0" smtClean="0"/>
              <a:t>, </a:t>
            </a:r>
            <a:r>
              <a:rPr lang="nl-BE" sz="2000" dirty="0" err="1" smtClean="0"/>
              <a:t>Bread</a:t>
            </a:r>
            <a:r>
              <a:rPr lang="nl-BE" sz="2000" dirty="0" smtClean="0"/>
              <a:t>} </a:t>
            </a:r>
            <a:r>
              <a:rPr lang="en-US" sz="2000" dirty="0"/>
              <a:t>⇒</a:t>
            </a:r>
            <a:r>
              <a:rPr lang="nl-BE" sz="2000" dirty="0" smtClean="0"/>
              <a:t> {</a:t>
            </a:r>
            <a:r>
              <a:rPr lang="nl-BE" sz="2000" dirty="0" err="1" smtClean="0"/>
              <a:t>Eggs</a:t>
            </a:r>
            <a:r>
              <a:rPr lang="nl-BE" sz="2000" dirty="0" smtClean="0"/>
              <a:t>}</a:t>
            </a:r>
            <a:endParaRPr lang="nl-BE" sz="1000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213759"/>
              </p:ext>
            </p:extLst>
          </p:nvPr>
        </p:nvGraphicFramePr>
        <p:xfrm>
          <a:off x="558800" y="3088180"/>
          <a:ext cx="4131733" cy="222504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626533">
                  <a:extLst>
                    <a:ext uri="{9D8B030D-6E8A-4147-A177-3AD203B41FA5}">
                      <a16:colId xmlns:a16="http://schemas.microsoft.com/office/drawing/2014/main" val="356152170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275032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105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713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Milk, Diapers, Beer, Eggs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518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</a:t>
                      </a:r>
                      <a:r>
                        <a:rPr lang="en-US" baseline="0" dirty="0" smtClean="0"/>
                        <a:t> Diapers, Beer, Coke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06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Milk, Diapers,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Milk, Diapers, Coke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150852"/>
                  </a:ext>
                </a:extLst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8094133" y="5313220"/>
            <a:ext cx="3522133" cy="931333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ysClr val="windowText" lastClr="000000"/>
                </a:solidFill>
              </a:rPr>
              <a:t>Important: Co-occurrence does not imply causality!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522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796"/>
    </mc:Choice>
    <mc:Fallback>
      <p:transition spd="slow" advTm="136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Associations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BE" sz="2200" dirty="0" err="1" smtClean="0"/>
              <a:t>Boolean</a:t>
            </a:r>
            <a:r>
              <a:rPr lang="nl-BE" sz="2200" dirty="0" smtClean="0"/>
              <a:t>: </a:t>
            </a:r>
          </a:p>
          <a:p>
            <a:pPr lvl="1"/>
            <a:r>
              <a:rPr lang="nl-BE" sz="2200" dirty="0" err="1" smtClean="0"/>
              <a:t>Bread</a:t>
            </a:r>
            <a:r>
              <a:rPr lang="nl-BE" sz="2200" dirty="0" smtClean="0"/>
              <a:t> ^ </a:t>
            </a:r>
            <a:r>
              <a:rPr lang="nl-BE" sz="2200" dirty="0" err="1" smtClean="0"/>
              <a:t>Milk</a:t>
            </a:r>
            <a:r>
              <a:rPr lang="nl-BE" sz="2200" dirty="0" smtClean="0"/>
              <a:t> </a:t>
            </a:r>
            <a:r>
              <a:rPr lang="en-US" sz="2200" dirty="0" smtClean="0"/>
              <a:t>⇒ Diapers</a:t>
            </a:r>
          </a:p>
          <a:p>
            <a:r>
              <a:rPr lang="en-US" sz="2200" dirty="0" smtClean="0"/>
              <a:t>Quantitative:</a:t>
            </a:r>
          </a:p>
          <a:p>
            <a:pPr lvl="1"/>
            <a:r>
              <a:rPr lang="en-US" sz="2200" dirty="0" smtClean="0"/>
              <a:t>age in </a:t>
            </a:r>
            <a:r>
              <a:rPr lang="en-US" sz="2200" dirty="0"/>
              <a:t>[</a:t>
            </a:r>
            <a:r>
              <a:rPr lang="en-US" sz="2200" dirty="0" smtClean="0"/>
              <a:t>30,39] ^ income in [2500,4000] ⇒ buys PC</a:t>
            </a:r>
          </a:p>
          <a:p>
            <a:r>
              <a:rPr lang="en-US" sz="2200" dirty="0" smtClean="0"/>
              <a:t>Single Attribute (one variable is considered)</a:t>
            </a:r>
          </a:p>
          <a:p>
            <a:pPr lvl="1"/>
            <a:r>
              <a:rPr lang="en-US" sz="2200" dirty="0" smtClean="0"/>
              <a:t>Beer ^ Chips ⇒ Sausage</a:t>
            </a:r>
          </a:p>
          <a:p>
            <a:r>
              <a:rPr lang="en-US" sz="2200" dirty="0" smtClean="0"/>
              <a:t>Multiple Attribute (more than one variable is combined)</a:t>
            </a:r>
          </a:p>
          <a:p>
            <a:pPr lvl="1"/>
            <a:r>
              <a:rPr lang="en-US" sz="2200" dirty="0" smtClean="0"/>
              <a:t> </a:t>
            </a:r>
            <a:r>
              <a:rPr lang="en-US" sz="2200" dirty="0"/>
              <a:t>age in </a:t>
            </a:r>
            <a:r>
              <a:rPr lang="en-US" sz="2200" dirty="0" smtClean="0"/>
              <a:t>[18,25] </a:t>
            </a:r>
            <a:r>
              <a:rPr lang="en-US" sz="2200" dirty="0"/>
              <a:t>^ income </a:t>
            </a:r>
            <a:r>
              <a:rPr lang="en-US" sz="2200" dirty="0" smtClean="0"/>
              <a:t>&lt; 1500 </a:t>
            </a:r>
            <a:r>
              <a:rPr lang="en-US" sz="2200" dirty="0"/>
              <a:t>⇒ </a:t>
            </a:r>
            <a:r>
              <a:rPr lang="en-US" sz="2200" dirty="0" smtClean="0"/>
              <a:t>student</a:t>
            </a:r>
          </a:p>
          <a:p>
            <a:r>
              <a:rPr lang="en-US" sz="2200" dirty="0" smtClean="0"/>
              <a:t>Multi-relational</a:t>
            </a:r>
          </a:p>
          <a:p>
            <a:pPr lvl="1"/>
            <a:r>
              <a:rPr lang="en-US" sz="2200" dirty="0" smtClean="0"/>
              <a:t>buys(</a:t>
            </a:r>
            <a:r>
              <a:rPr lang="en-US" sz="2200" dirty="0" err="1" smtClean="0"/>
              <a:t>x,PC</a:t>
            </a:r>
            <a:r>
              <a:rPr lang="en-US" sz="2200" dirty="0" smtClean="0"/>
              <a:t>) ^ friends(</a:t>
            </a:r>
            <a:r>
              <a:rPr lang="en-US" sz="2200" dirty="0" err="1" smtClean="0"/>
              <a:t>x,y</a:t>
            </a:r>
            <a:r>
              <a:rPr lang="en-US" sz="2200" dirty="0" smtClean="0"/>
              <a:t>) ⇒ buys(</a:t>
            </a:r>
            <a:r>
              <a:rPr lang="en-US" sz="2200" dirty="0" err="1" smtClean="0"/>
              <a:t>y,PC</a:t>
            </a:r>
            <a:r>
              <a:rPr lang="en-US" sz="2200" dirty="0" smtClean="0"/>
              <a:t>)</a:t>
            </a:r>
          </a:p>
          <a:p>
            <a:r>
              <a:rPr lang="en-US" sz="2200" dirty="0" smtClean="0"/>
              <a:t>Single level:</a:t>
            </a:r>
          </a:p>
          <a:p>
            <a:pPr lvl="1"/>
            <a:r>
              <a:rPr lang="en-US" sz="2200" dirty="0" smtClean="0"/>
              <a:t>Beer ⇒ Diapers</a:t>
            </a:r>
          </a:p>
          <a:p>
            <a:r>
              <a:rPr lang="en-US" sz="2200" dirty="0" smtClean="0"/>
              <a:t>Multi-level:</a:t>
            </a:r>
          </a:p>
          <a:p>
            <a:pPr lvl="1"/>
            <a:r>
              <a:rPr lang="en-US" sz="2200" dirty="0" smtClean="0"/>
              <a:t>Stella Artois ⇒ Boni</a:t>
            </a:r>
          </a:p>
          <a:p>
            <a:pPr lvl="1"/>
            <a:r>
              <a:rPr lang="en-US" sz="2200" dirty="0" smtClean="0"/>
              <a:t>La </a:t>
            </a:r>
            <a:r>
              <a:rPr lang="en-US" sz="2200" dirty="0" err="1" smtClean="0"/>
              <a:t>Chouffe</a:t>
            </a:r>
            <a:r>
              <a:rPr lang="en-US" sz="2200" dirty="0" smtClean="0"/>
              <a:t> ⇒ Pampers</a:t>
            </a:r>
            <a:endParaRPr lang="en-US" sz="2200" dirty="0"/>
          </a:p>
          <a:p>
            <a:pPr lvl="1"/>
            <a:endParaRPr lang="nl-BE" sz="2000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9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841"/>
    </mc:Choice>
    <mc:Fallback>
      <p:transition spd="slow" advTm="163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000" dirty="0" smtClean="0"/>
              <a:t>Definitions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262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3"/>
    </mc:Choice>
    <mc:Fallback>
      <p:transition spd="slow" advTm="3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2079626"/>
          </a:xfrm>
        </p:spPr>
        <p:txBody>
          <a:bodyPr/>
          <a:lstStyle/>
          <a:p>
            <a:r>
              <a:rPr lang="en-US" sz="2000" dirty="0" smtClean="0"/>
              <a:t>Transaction: a list of items that occur together: purchase, webpage, sentence</a:t>
            </a:r>
          </a:p>
          <a:p>
            <a:r>
              <a:rPr lang="en-US" sz="2000" dirty="0" smtClean="0"/>
              <a:t>Item: a thing/concept that occurs within a transaction</a:t>
            </a:r>
          </a:p>
          <a:p>
            <a:r>
              <a:rPr lang="en-US" sz="2000" dirty="0" err="1" smtClean="0"/>
              <a:t>Itemset</a:t>
            </a:r>
            <a:r>
              <a:rPr lang="en-US" sz="2000" dirty="0" smtClean="0"/>
              <a:t>: a list of 1 or more items that occur together</a:t>
            </a:r>
          </a:p>
          <a:p>
            <a:pPr lvl="1"/>
            <a:r>
              <a:rPr lang="en-US" sz="2000" dirty="0"/>
              <a:t>k</a:t>
            </a:r>
            <a:r>
              <a:rPr lang="en-US" sz="2000" dirty="0" smtClean="0"/>
              <a:t>-</a:t>
            </a:r>
            <a:r>
              <a:rPr lang="en-US" sz="2000" dirty="0" err="1" smtClean="0"/>
              <a:t>itemset</a:t>
            </a:r>
            <a:r>
              <a:rPr lang="en-US" sz="2000" dirty="0" smtClean="0"/>
              <a:t> = list of k items</a:t>
            </a:r>
            <a:endParaRPr lang="en-US" sz="20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630263"/>
              </p:ext>
            </p:extLst>
          </p:nvPr>
        </p:nvGraphicFramePr>
        <p:xfrm>
          <a:off x="497113" y="4200700"/>
          <a:ext cx="4131733" cy="222504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626533">
                  <a:extLst>
                    <a:ext uri="{9D8B030D-6E8A-4147-A177-3AD203B41FA5}">
                      <a16:colId xmlns:a16="http://schemas.microsoft.com/office/drawing/2014/main" val="356152170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275032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105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713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Milk, Diapers, Beer, Eggs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518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</a:t>
                      </a:r>
                      <a:r>
                        <a:rPr lang="en-US" baseline="0" dirty="0" smtClean="0"/>
                        <a:t> Diapers, Beer, Coke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06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Milk, Diapers,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Milk, Diapers, Coke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150852"/>
                  </a:ext>
                </a:extLst>
              </a:tr>
            </a:tbl>
          </a:graphicData>
        </a:graphic>
      </p:graphicFrame>
      <p:sp>
        <p:nvSpPr>
          <p:cNvPr id="26" name="Content Placeholder 2"/>
          <p:cNvSpPr txBox="1">
            <a:spLocks/>
          </p:cNvSpPr>
          <p:nvPr/>
        </p:nvSpPr>
        <p:spPr>
          <a:xfrm>
            <a:off x="6662056" y="4200700"/>
            <a:ext cx="5391653" cy="25824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Many (items) to many (transactions) mapping</a:t>
            </a:r>
          </a:p>
          <a:p>
            <a:r>
              <a:rPr lang="en-US" sz="2000" dirty="0" smtClean="0"/>
              <a:t>Look at connections between items, not transactions</a:t>
            </a:r>
            <a:endParaRPr lang="en-US" sz="2000" dirty="0"/>
          </a:p>
        </p:txBody>
      </p:sp>
      <p:sp>
        <p:nvSpPr>
          <p:cNvPr id="4" name="Rounded Rectangle 3"/>
          <p:cNvSpPr/>
          <p:nvPr/>
        </p:nvSpPr>
        <p:spPr>
          <a:xfrm>
            <a:off x="497113" y="4591050"/>
            <a:ext cx="4131733" cy="323850"/>
          </a:xfrm>
          <a:prstGeom prst="round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1104597" y="4945064"/>
            <a:ext cx="3524250" cy="360186"/>
          </a:xfrm>
          <a:prstGeom prst="round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2562979" y="5305250"/>
            <a:ext cx="1299634" cy="354014"/>
          </a:xfrm>
          <a:prstGeom prst="round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1883530" y="6049614"/>
            <a:ext cx="531283" cy="376126"/>
          </a:xfrm>
          <a:prstGeom prst="round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09294" y="6423769"/>
            <a:ext cx="955676" cy="36448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Item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4292900" y="5452739"/>
            <a:ext cx="1550911" cy="35401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/>
              <a:t>Itemsets</a:t>
            </a:r>
            <a:endParaRPr lang="en-US" b="1" dirty="0"/>
          </a:p>
        </p:txBody>
      </p:sp>
      <p:sp>
        <p:nvSpPr>
          <p:cNvPr id="32" name="Rounded Rectangle 31"/>
          <p:cNvSpPr/>
          <p:nvPr/>
        </p:nvSpPr>
        <p:spPr>
          <a:xfrm>
            <a:off x="4686902" y="4263770"/>
            <a:ext cx="1707242" cy="405033"/>
          </a:xfrm>
          <a:prstGeom prst="roundRect">
            <a:avLst>
              <a:gd name="adj" fmla="val 50000"/>
            </a:avLst>
          </a:prstGeom>
          <a:solidFill>
            <a:srgbClr val="7030A0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Transaction</a:t>
            </a:r>
            <a:endParaRPr lang="en-US" b="1" dirty="0"/>
          </a:p>
        </p:txBody>
      </p:sp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5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340"/>
    </mc:Choice>
    <mc:Fallback>
      <p:transition spd="slow" advTm="142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2000" dirty="0" smtClean="0"/>
              <a:t>Support </a:t>
            </a:r>
            <a:r>
              <a:rPr lang="nl-BE" sz="2000" dirty="0" err="1" smtClean="0"/>
              <a:t>Count</a:t>
            </a:r>
            <a:r>
              <a:rPr lang="nl-BE" sz="2000" dirty="0" smtClean="0"/>
              <a:t>: </a:t>
            </a:r>
            <a:r>
              <a:rPr lang="nl-BE" sz="2000" dirty="0" err="1" smtClean="0"/>
              <a:t>the</a:t>
            </a:r>
            <a:r>
              <a:rPr lang="nl-BE" sz="2000" dirty="0" smtClean="0"/>
              <a:t> </a:t>
            </a:r>
            <a:r>
              <a:rPr lang="nl-BE" sz="2000" dirty="0" err="1" smtClean="0"/>
              <a:t>number</a:t>
            </a:r>
            <a:r>
              <a:rPr lang="nl-BE" sz="2000" dirty="0" smtClean="0"/>
              <a:t> of transactions </a:t>
            </a:r>
            <a:r>
              <a:rPr lang="nl-BE" sz="2000" dirty="0" err="1" smtClean="0"/>
              <a:t>that</a:t>
            </a:r>
            <a:r>
              <a:rPr lang="nl-BE" sz="2000" dirty="0" smtClean="0"/>
              <a:t> </a:t>
            </a:r>
            <a:r>
              <a:rPr lang="nl-BE" sz="2000" dirty="0" err="1" smtClean="0"/>
              <a:t>contain</a:t>
            </a:r>
            <a:r>
              <a:rPr lang="nl-BE" sz="2000" dirty="0" smtClean="0"/>
              <a:t> a </a:t>
            </a:r>
            <a:r>
              <a:rPr lang="nl-BE" sz="2000" dirty="0" err="1" smtClean="0"/>
              <a:t>particular</a:t>
            </a:r>
            <a:r>
              <a:rPr lang="nl-BE" sz="2000" dirty="0" smtClean="0"/>
              <a:t> </a:t>
            </a:r>
            <a:r>
              <a:rPr lang="nl-BE" sz="2000" dirty="0" err="1" smtClean="0"/>
              <a:t>itemset</a:t>
            </a:r>
            <a:endParaRPr lang="nl-BE" sz="2000" dirty="0" smtClean="0"/>
          </a:p>
          <a:p>
            <a:r>
              <a:rPr lang="nl-BE" sz="2000" dirty="0" smtClean="0"/>
              <a:t>Support: </a:t>
            </a:r>
            <a:r>
              <a:rPr lang="nl-BE" sz="2000" dirty="0" err="1" smtClean="0"/>
              <a:t>the</a:t>
            </a:r>
            <a:r>
              <a:rPr lang="nl-BE" sz="2000" dirty="0" smtClean="0"/>
              <a:t> </a:t>
            </a:r>
            <a:r>
              <a:rPr lang="nl-BE" sz="2000" dirty="0" err="1" smtClean="0"/>
              <a:t>fraction</a:t>
            </a:r>
            <a:r>
              <a:rPr lang="nl-BE" sz="2000" dirty="0" smtClean="0"/>
              <a:t> of transactions </a:t>
            </a:r>
            <a:r>
              <a:rPr lang="nl-BE" sz="2000" dirty="0" err="1" smtClean="0"/>
              <a:t>that</a:t>
            </a:r>
            <a:r>
              <a:rPr lang="nl-BE" sz="2000" dirty="0" smtClean="0"/>
              <a:t> </a:t>
            </a:r>
            <a:r>
              <a:rPr lang="nl-BE" sz="2000" dirty="0" err="1" smtClean="0"/>
              <a:t>contain</a:t>
            </a:r>
            <a:r>
              <a:rPr lang="nl-BE" sz="2000" dirty="0" smtClean="0"/>
              <a:t> a </a:t>
            </a:r>
            <a:r>
              <a:rPr lang="nl-BE" sz="2000" dirty="0" err="1" smtClean="0"/>
              <a:t>particular</a:t>
            </a:r>
            <a:r>
              <a:rPr lang="nl-BE" sz="2000" dirty="0" smtClean="0"/>
              <a:t> </a:t>
            </a:r>
            <a:r>
              <a:rPr lang="nl-BE" sz="2000" dirty="0" err="1" smtClean="0"/>
              <a:t>itemset</a:t>
            </a:r>
            <a:endParaRPr lang="nl-BE" sz="2000" dirty="0" smtClean="0"/>
          </a:p>
          <a:p>
            <a:r>
              <a:rPr lang="nl-BE" sz="2000" dirty="0" smtClean="0"/>
              <a:t>Support </a:t>
            </a:r>
            <a:r>
              <a:rPr lang="nl-BE" sz="2000" dirty="0" err="1" smtClean="0"/>
              <a:t>Threshold</a:t>
            </a:r>
            <a:r>
              <a:rPr lang="nl-BE" sz="2000" dirty="0" smtClean="0"/>
              <a:t>: a minimum support </a:t>
            </a:r>
            <a:r>
              <a:rPr lang="nl-BE" sz="2000" dirty="0" err="1" smtClean="0"/>
              <a:t>count</a:t>
            </a:r>
            <a:r>
              <a:rPr lang="nl-BE" sz="2000" dirty="0" smtClean="0"/>
              <a:t> or support </a:t>
            </a:r>
            <a:r>
              <a:rPr lang="nl-BE" sz="2000" dirty="0" err="1" smtClean="0"/>
              <a:t>that</a:t>
            </a:r>
            <a:r>
              <a:rPr lang="nl-BE" sz="2000" dirty="0" smtClean="0"/>
              <a:t> </a:t>
            </a:r>
            <a:r>
              <a:rPr lang="nl-BE" sz="2000" dirty="0" err="1" smtClean="0"/>
              <a:t>defines</a:t>
            </a:r>
            <a:r>
              <a:rPr lang="nl-BE" sz="2000" dirty="0" smtClean="0"/>
              <a:t> </a:t>
            </a:r>
            <a:r>
              <a:rPr lang="nl-BE" sz="2000" dirty="0" err="1" smtClean="0"/>
              <a:t>an</a:t>
            </a:r>
            <a:r>
              <a:rPr lang="nl-BE" sz="2000" dirty="0" smtClean="0"/>
              <a:t> </a:t>
            </a:r>
            <a:r>
              <a:rPr lang="nl-BE" sz="2000" dirty="0" err="1" smtClean="0"/>
              <a:t>itemset</a:t>
            </a:r>
            <a:r>
              <a:rPr lang="nl-BE" sz="2000" dirty="0" smtClean="0"/>
              <a:t> as “frequent”</a:t>
            </a:r>
            <a:endParaRPr lang="nl-BE" sz="1600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198921"/>
              </p:ext>
            </p:extLst>
          </p:nvPr>
        </p:nvGraphicFramePr>
        <p:xfrm>
          <a:off x="468084" y="3707214"/>
          <a:ext cx="4131733" cy="222504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626533">
                  <a:extLst>
                    <a:ext uri="{9D8B030D-6E8A-4147-A177-3AD203B41FA5}">
                      <a16:colId xmlns:a16="http://schemas.microsoft.com/office/drawing/2014/main" val="356152170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275032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105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713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Milk, Diapers, Beer, Eggs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518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Milk,</a:t>
                      </a:r>
                      <a:r>
                        <a:rPr lang="en-US" baseline="0" dirty="0" smtClean="0"/>
                        <a:t> Diapers, Beer, Coke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06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Milk, Diapers, Beer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Bread, Milk, Diapers, Coke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150852"/>
                  </a:ext>
                </a:extLst>
              </a:tr>
            </a:tbl>
          </a:graphicData>
        </a:graphic>
      </p:graphicFrame>
      <p:sp>
        <p:nvSpPr>
          <p:cNvPr id="7" name="Content Placeholder 2"/>
          <p:cNvSpPr txBox="1">
            <a:spLocks/>
          </p:cNvSpPr>
          <p:nvPr/>
        </p:nvSpPr>
        <p:spPr>
          <a:xfrm>
            <a:off x="5152571" y="3904343"/>
            <a:ext cx="6824939" cy="282383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000" dirty="0" smtClean="0"/>
              <a:t>Support </a:t>
            </a:r>
            <a:r>
              <a:rPr lang="nl-BE" sz="2000" dirty="0" err="1" smtClean="0"/>
              <a:t>Count</a:t>
            </a:r>
            <a:r>
              <a:rPr lang="nl-BE" sz="2000" dirty="0" smtClean="0"/>
              <a:t> of {</a:t>
            </a:r>
            <a:r>
              <a:rPr lang="nl-BE" sz="2000" dirty="0" err="1" smtClean="0"/>
              <a:t>Bread</a:t>
            </a:r>
            <a:r>
              <a:rPr lang="nl-BE" sz="2000" dirty="0" smtClean="0"/>
              <a:t>} = 4</a:t>
            </a:r>
          </a:p>
          <a:p>
            <a:r>
              <a:rPr lang="nl-BE" sz="2000" dirty="0" smtClean="0"/>
              <a:t>Support({</a:t>
            </a:r>
            <a:r>
              <a:rPr lang="nl-BE" sz="2000" dirty="0" err="1" smtClean="0"/>
              <a:t>Bread</a:t>
            </a:r>
            <a:r>
              <a:rPr lang="nl-BE" sz="2000" dirty="0" smtClean="0"/>
              <a:t>}) = 4/5</a:t>
            </a:r>
          </a:p>
          <a:p>
            <a:endParaRPr lang="nl-BE" sz="2000" dirty="0" smtClean="0"/>
          </a:p>
          <a:p>
            <a:r>
              <a:rPr lang="nl-BE" sz="2000" dirty="0" smtClean="0"/>
              <a:t>Support </a:t>
            </a:r>
            <a:r>
              <a:rPr lang="nl-BE" sz="2000" dirty="0" err="1" smtClean="0"/>
              <a:t>Count</a:t>
            </a:r>
            <a:r>
              <a:rPr lang="nl-BE" sz="2000" dirty="0" smtClean="0"/>
              <a:t> ({</a:t>
            </a:r>
            <a:r>
              <a:rPr lang="nl-BE" sz="2000" dirty="0" err="1" smtClean="0"/>
              <a:t>Diapers</a:t>
            </a:r>
            <a:r>
              <a:rPr lang="nl-BE" sz="2000" dirty="0" smtClean="0"/>
              <a:t>, Beer}) = 3</a:t>
            </a:r>
          </a:p>
          <a:p>
            <a:r>
              <a:rPr lang="nl-BE" sz="2000" dirty="0" smtClean="0"/>
              <a:t>Support({</a:t>
            </a:r>
            <a:r>
              <a:rPr lang="nl-BE" sz="2000" dirty="0" err="1" smtClean="0"/>
              <a:t>Diapers</a:t>
            </a:r>
            <a:r>
              <a:rPr lang="nl-BE" sz="2000" dirty="0" smtClean="0"/>
              <a:t>, Beer}) = 3/5</a:t>
            </a:r>
          </a:p>
          <a:p>
            <a:endParaRPr lang="nl-BE" sz="2000" dirty="0"/>
          </a:p>
          <a:p>
            <a:r>
              <a:rPr lang="nl-BE" sz="2000" dirty="0" err="1" smtClean="0"/>
              <a:t>If</a:t>
            </a:r>
            <a:r>
              <a:rPr lang="nl-BE" sz="2000" dirty="0" smtClean="0"/>
              <a:t> Support </a:t>
            </a:r>
            <a:r>
              <a:rPr lang="nl-BE" sz="2000" dirty="0" err="1" smtClean="0"/>
              <a:t>Threshold</a:t>
            </a:r>
            <a:r>
              <a:rPr lang="nl-BE" sz="2000" dirty="0" smtClean="0"/>
              <a:t> = 3, </a:t>
            </a:r>
            <a:r>
              <a:rPr lang="nl-BE" sz="2000" dirty="0" err="1" smtClean="0"/>
              <a:t>then</a:t>
            </a:r>
            <a:r>
              <a:rPr lang="nl-BE" sz="2000" dirty="0" smtClean="0"/>
              <a:t> </a:t>
            </a:r>
            <a:r>
              <a:rPr lang="nl-BE" sz="2000" dirty="0" err="1" smtClean="0"/>
              <a:t>both</a:t>
            </a:r>
            <a:r>
              <a:rPr lang="nl-BE" sz="2000" dirty="0" smtClean="0"/>
              <a:t> {</a:t>
            </a:r>
            <a:r>
              <a:rPr lang="nl-BE" sz="2000" dirty="0" err="1" smtClean="0"/>
              <a:t>Bread</a:t>
            </a:r>
            <a:r>
              <a:rPr lang="nl-BE" sz="2000" dirty="0" smtClean="0"/>
              <a:t>} </a:t>
            </a:r>
            <a:r>
              <a:rPr lang="nl-BE" sz="2000" dirty="0" err="1" smtClean="0"/>
              <a:t>and</a:t>
            </a:r>
            <a:r>
              <a:rPr lang="nl-BE" sz="2000" dirty="0" smtClean="0"/>
              <a:t> {</a:t>
            </a:r>
            <a:r>
              <a:rPr lang="nl-BE" sz="2000" dirty="0" err="1" smtClean="0"/>
              <a:t>Diapers</a:t>
            </a:r>
            <a:r>
              <a:rPr lang="nl-BE" sz="2000" dirty="0" smtClean="0"/>
              <a:t>, Beer} are Frequent. {Coke} is </a:t>
            </a:r>
            <a:r>
              <a:rPr lang="nl-BE" sz="2000" dirty="0" err="1" smtClean="0"/>
              <a:t>not</a:t>
            </a:r>
            <a:r>
              <a:rPr lang="nl-BE" sz="2000" dirty="0" smtClean="0"/>
              <a:t> frequent.</a:t>
            </a:r>
            <a:endParaRPr lang="nl-BE" sz="2000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62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611"/>
    </mc:Choice>
    <mc:Fallback>
      <p:transition spd="slow" advTm="129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7|3|2.4|1.7|1.4|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1|8.3|1.6|1.5|1.2|1.2|1.9|5.5|3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3"/>
</p:tagLst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PM Week 1 Slides.potx" id="{381FD1BA-E69B-46D4-8655-5B840EB4BC6F}" vid="{D866FEEF-6E8E-4EF0-AAEC-7E21C264A545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BPM Week 1 Slides</Template>
  <TotalTime>7328</TotalTime>
  <Words>1360</Words>
  <Application>Microsoft Office PowerPoint</Application>
  <PresentationFormat>Widescreen</PresentationFormat>
  <Paragraphs>299</Paragraphs>
  <Slides>23</Slides>
  <Notes>18</Notes>
  <HiddenSlides>0</HiddenSlides>
  <MMClips>23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Cambria Math</vt:lpstr>
      <vt:lpstr>Tahoma</vt:lpstr>
      <vt:lpstr>Wingdings</vt:lpstr>
      <vt:lpstr>Kantoorthema</vt:lpstr>
      <vt:lpstr>Business Analytics minor</vt:lpstr>
      <vt:lpstr>Outline</vt:lpstr>
      <vt:lpstr>PowerPoint Presentation</vt:lpstr>
      <vt:lpstr>Associations</vt:lpstr>
      <vt:lpstr>Associations</vt:lpstr>
      <vt:lpstr>Types of Associations</vt:lpstr>
      <vt:lpstr>PowerPoint Presentation</vt:lpstr>
      <vt:lpstr>Transactions</vt:lpstr>
      <vt:lpstr>Support</vt:lpstr>
      <vt:lpstr>Confidence</vt:lpstr>
      <vt:lpstr>Interest</vt:lpstr>
      <vt:lpstr>PowerPoint Presentation</vt:lpstr>
      <vt:lpstr>Apriori Algorithm</vt:lpstr>
      <vt:lpstr>Apriori Algorithm Example</vt:lpstr>
      <vt:lpstr>Apriori Algorithm Example</vt:lpstr>
      <vt:lpstr>Apriori Algorithm Example</vt:lpstr>
      <vt:lpstr>Apriori Algorithm</vt:lpstr>
      <vt:lpstr>Apriori Algorithm Example</vt:lpstr>
      <vt:lpstr>PowerPoint Presentation</vt:lpstr>
      <vt:lpstr>Retail</vt:lpstr>
      <vt:lpstr>Webpages, Tweets, Posts</vt:lpstr>
      <vt:lpstr>Plagiarism</vt:lpstr>
      <vt:lpstr>Any questions?</vt:lpstr>
    </vt:vector>
  </TitlesOfParts>
  <Company>UC Leuven-Limburg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Process Management</dc:title>
  <dc:creator>Karen Baerts</dc:creator>
  <cp:lastModifiedBy>Aimée Backiel</cp:lastModifiedBy>
  <cp:revision>125</cp:revision>
  <cp:lastPrinted>2019-03-11T10:06:08Z</cp:lastPrinted>
  <dcterms:created xsi:type="dcterms:W3CDTF">2018-02-21T07:23:56Z</dcterms:created>
  <dcterms:modified xsi:type="dcterms:W3CDTF">2020-03-20T20:51:35Z</dcterms:modified>
</cp:coreProperties>
</file>

<file path=docProps/thumbnail.jpeg>
</file>